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19" r:id="rId1"/>
  </p:sldMasterIdLst>
  <p:notesMasterIdLst>
    <p:notesMasterId r:id="rId24"/>
  </p:notesMasterIdLst>
  <p:sldIdLst>
    <p:sldId id="277" r:id="rId2"/>
    <p:sldId id="270" r:id="rId3"/>
    <p:sldId id="283" r:id="rId4"/>
    <p:sldId id="281" r:id="rId5"/>
    <p:sldId id="308" r:id="rId6"/>
    <p:sldId id="276" r:id="rId7"/>
    <p:sldId id="262" r:id="rId8"/>
    <p:sldId id="259" r:id="rId9"/>
    <p:sldId id="306" r:id="rId10"/>
    <p:sldId id="303" r:id="rId11"/>
    <p:sldId id="296" r:id="rId12"/>
    <p:sldId id="305" r:id="rId13"/>
    <p:sldId id="304" r:id="rId14"/>
    <p:sldId id="275" r:id="rId15"/>
    <p:sldId id="301" r:id="rId16"/>
    <p:sldId id="271" r:id="rId17"/>
    <p:sldId id="274" r:id="rId18"/>
    <p:sldId id="280" r:id="rId19"/>
    <p:sldId id="278" r:id="rId20"/>
    <p:sldId id="279" r:id="rId21"/>
    <p:sldId id="260" r:id="rId22"/>
    <p:sldId id="261" r:id="rId2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28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8"/>
      </p:cViewPr>
      <p:guideLst>
        <p:guide orient="horz" pos="2156"/>
        <p:guide pos="28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7-14T09:56:27.505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1,'801'0,"-774"1,0 1,26 7,42 3,-11-10,-46-3,0 3,0 0,0 3,42 10,-29-5,0-2,0-2,1-3,99-5,66 4,-144 9,-52-6,0-2,25 2,828-3,-427-5,4119 3,-4531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7-14T09:56:31.816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51,'808'43,"-586"-25,622 22,-484-29,27 1,382-12,-599-12,-20-1,-44 11,260-11,388 4,-152 8,-208-27,-103 5,-127-1,-113 14,80-5,62 3,92-1,1087 14,-1279-1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7-14T09:56:34.052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1,'0'1014,"13"-832,0-13,-14-31,3 77,1-189,2 1,9 33,-6-32,6 45,11 89,-13-97,6 108,-6-91,-5-49,-4-14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7-14T09:56:36.396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1,'-1'94,"17"417,2-287,16 133,-20-275,-7-43,-1 1,1 52,7 254,-8-165,-1-28,9-79,-10-53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C9A0A-0B84-4F94-89D1-4CA44E45C2DB}" type="datetimeFigureOut">
              <a:rPr lang="ko-KR" altLang="en-US" smtClean="0"/>
              <a:t>2024-07-18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A4D714-102C-4773-9500-151DB13A22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36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또한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진저롤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마늘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강황을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 포함한 다른 화합물을 분석하는 능력도  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갖추고 있습니다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4D714-102C-4773-9500-151DB13A228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475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CDB35E8-EA8A-4447-B054-A778F3A6A9D1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 lang="ko-KR" altLang="en-US"/>
            </a:pPr>
            <a:endParaRPr lang="ko-KR" alt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6459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730935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2C42923-E162-409F-9272-26B18BE8C7C0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8662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434368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256645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ko-KR" altLang="en-US"/>
            </a:pPr>
            <a:fld id="{56C39F40-4329-4A9E-829D-1E5806571F53}" type="datetime1">
              <a:rPr lang="ko-KR" altLang="en-US" smtClean="0">
                <a:solidFill>
                  <a:srgbClr val="FE6100"/>
                </a:solidFill>
              </a:rPr>
              <a:pPr marL="0" lv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lang="ko-KR" altLang="en-US"/>
              </a:pPr>
              <a:t>2024-07-18</a:t>
            </a:fld>
            <a:endParaRPr lang="en-US" altLang="en-US">
              <a:solidFill>
                <a:srgbClr val="FE61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ko-KR" altLang="en-US"/>
            </a:pPr>
            <a:endParaRPr lang="ko-KR" altLang="en-US">
              <a:solidFill>
                <a:srgbClr val="FE61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ko-KR" altLang="en-US"/>
            </a:pPr>
            <a:fld id="{DF28FB93-0A08-4E7D-8E63-9EFA29F1E093}" type="slidenum">
              <a:rPr lang="en-US" altLang="en-US" smtClean="0">
                <a:solidFill>
                  <a:srgbClr val="FE6100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lang="ko-KR" altLang="en-US"/>
              </a:pPr>
              <a:t>‹#›</a:t>
            </a:fld>
            <a:endParaRPr lang="en-US" altLang="en-US">
              <a:solidFill>
                <a:srgbClr val="FE61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627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E32761C-CFA3-47B8-9A79-7322CC4789C2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6446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188044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905070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936998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42911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920725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090311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484358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252871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287339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7498936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CF0F6C40-CE2C-44EC-8F74-BD10F2521550}" type="datetime1">
              <a:rPr lang="ko-KR" altLang="en-US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en-US" altLang="en-US"/>
              <a:pPr>
                <a:defRPr lang="ko-KR" altLang="en-US"/>
              </a:pPr>
              <a:t>‹#›</a:t>
            </a:fld>
            <a:endParaRPr lang="en-US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3"/>
          </p:nvPr>
        </p:nvSpPr>
        <p:spPr>
          <a:xfrm>
            <a:off x="461725" y="1439502"/>
            <a:ext cx="8238653" cy="4689694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4549955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 lang="ko-KR" altLang="en-US"/>
            </a:pPr>
            <a:fld id="{08F3DD70-DE9C-4219-B2F7-6148DC3C65E6}" type="datetime1">
              <a:rPr lang="ko-KR" altLang="en-US" smtClean="0"/>
              <a:pPr>
                <a:defRPr lang="ko-KR" altLang="en-US"/>
              </a:pPr>
              <a:t>2024-07-18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 lang="ko-KR" altLang="en-US"/>
            </a:pPr>
            <a:endParaRPr lang="ko-KR" alt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en-US" smtClean="0"/>
              <a:pPr>
                <a:defRPr lang="ko-KR" altLang="en-US"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338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  <p:sldLayoutId id="2147483737" r:id="rId18"/>
  </p:sldLayoutIdLst>
  <p:hf sldNum="0" hdr="0" ftr="0" dt="0"/>
  <p:txStyles>
    <p:titleStyle>
      <a:lvl1pPr algn="l" defTabSz="457200" rtl="0" eaLnBrk="1" latinLnBrk="1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customXml" Target="../ink/ink2.xml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customXml" Target="../ink/ink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A154F2-830D-E57C-0B0B-FC87F96A91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D313BAF-F87C-4F69-F4C0-2436D6F32B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2291BA5-DB80-8FB4-BCBA-0153D0E31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748"/>
            <a:ext cx="9144000" cy="646850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BE10E73E-0F2E-4034-C92F-1344A472CD12}"/>
                  </a:ext>
                </a:extLst>
              </p14:cNvPr>
              <p14:cNvContentPartPr/>
              <p14:nvPr/>
            </p14:nvContentPartPr>
            <p14:xfrm>
              <a:off x="4939320" y="4123426"/>
              <a:ext cx="2871360" cy="3708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BE10E73E-0F2E-4034-C92F-1344A472CD1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85680" y="4015786"/>
                <a:ext cx="2979000" cy="25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잉크 6">
                <a:extLst>
                  <a:ext uri="{FF2B5EF4-FFF2-40B4-BE49-F238E27FC236}">
                    <a16:creationId xmlns:a16="http://schemas.microsoft.com/office/drawing/2014/main" id="{D371C750-851F-509B-32F8-A5D21E45325C}"/>
                  </a:ext>
                </a:extLst>
              </p14:cNvPr>
              <p14:cNvContentPartPr/>
              <p14:nvPr/>
            </p14:nvContentPartPr>
            <p14:xfrm>
              <a:off x="5028960" y="5145466"/>
              <a:ext cx="3064680" cy="63360"/>
            </p14:xfrm>
          </p:contentPart>
        </mc:Choice>
        <mc:Fallback xmlns="">
          <p:pic>
            <p:nvPicPr>
              <p:cNvPr id="7" name="잉크 6">
                <a:extLst>
                  <a:ext uri="{FF2B5EF4-FFF2-40B4-BE49-F238E27FC236}">
                    <a16:creationId xmlns:a16="http://schemas.microsoft.com/office/drawing/2014/main" id="{D371C750-851F-509B-32F8-A5D21E45325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74960" y="5037466"/>
                <a:ext cx="3172320" cy="27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잉크 7">
                <a:extLst>
                  <a:ext uri="{FF2B5EF4-FFF2-40B4-BE49-F238E27FC236}">
                    <a16:creationId xmlns:a16="http://schemas.microsoft.com/office/drawing/2014/main" id="{3BF85F94-0D08-D0E6-763E-74133ECD9617}"/>
                  </a:ext>
                </a:extLst>
              </p14:cNvPr>
              <p14:cNvContentPartPr/>
              <p14:nvPr/>
            </p14:nvContentPartPr>
            <p14:xfrm>
              <a:off x="4930320" y="4213066"/>
              <a:ext cx="53640" cy="888120"/>
            </p14:xfrm>
          </p:contentPart>
        </mc:Choice>
        <mc:Fallback xmlns="">
          <p:pic>
            <p:nvPicPr>
              <p:cNvPr id="8" name="잉크 7">
                <a:extLst>
                  <a:ext uri="{FF2B5EF4-FFF2-40B4-BE49-F238E27FC236}">
                    <a16:creationId xmlns:a16="http://schemas.microsoft.com/office/drawing/2014/main" id="{3BF85F94-0D08-D0E6-763E-74133ECD961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876320" y="4105426"/>
                <a:ext cx="161280" cy="11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잉크 8">
                <a:extLst>
                  <a:ext uri="{FF2B5EF4-FFF2-40B4-BE49-F238E27FC236}">
                    <a16:creationId xmlns:a16="http://schemas.microsoft.com/office/drawing/2014/main" id="{1EB2E930-4617-FBE1-B3D5-59B15FB95FCB}"/>
                  </a:ext>
                </a:extLst>
              </p14:cNvPr>
              <p14:cNvContentPartPr/>
              <p14:nvPr/>
            </p14:nvContentPartPr>
            <p14:xfrm>
              <a:off x="7843800" y="4213066"/>
              <a:ext cx="52560" cy="797400"/>
            </p14:xfrm>
          </p:contentPart>
        </mc:Choice>
        <mc:Fallback xmlns="">
          <p:pic>
            <p:nvPicPr>
              <p:cNvPr id="9" name="잉크 8">
                <a:extLst>
                  <a:ext uri="{FF2B5EF4-FFF2-40B4-BE49-F238E27FC236}">
                    <a16:creationId xmlns:a16="http://schemas.microsoft.com/office/drawing/2014/main" id="{1EB2E930-4617-FBE1-B3D5-59B15FB95FC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789800" y="4105426"/>
                <a:ext cx="160200" cy="1013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96994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5576" y="3196487"/>
            <a:ext cx="7632907" cy="952593"/>
          </a:xfrm>
        </p:spPr>
        <p:txBody>
          <a:bodyPr/>
          <a:lstStyle/>
          <a:p>
            <a:pPr lvl="0">
              <a:defRPr/>
            </a:pPr>
            <a:r>
              <a:rPr lang="en-US" altLang="ko-KR"/>
              <a:t>FoodSense(Chilli Sensor)</a:t>
            </a:r>
          </a:p>
        </p:txBody>
      </p:sp>
      <p:sp>
        <p:nvSpPr>
          <p:cNvPr id="3" name="부제목 10"/>
          <p:cNvSpPr>
            <a:spLocks noGrp="1"/>
          </p:cNvSpPr>
          <p:nvPr>
            <p:ph type="subTitle" idx="1"/>
          </p:nvPr>
        </p:nvSpPr>
        <p:spPr>
          <a:xfrm>
            <a:off x="827584" y="4437112"/>
            <a:ext cx="7416824" cy="576064"/>
          </a:xfrm>
        </p:spPr>
        <p:txBody>
          <a:bodyPr>
            <a:normAutofit fontScale="47500" lnSpcReduction="20000"/>
          </a:bodyPr>
          <a:lstStyle/>
          <a:p>
            <a:pPr lvl="0">
              <a:defRPr/>
            </a:pPr>
            <a:r>
              <a:rPr lang="ko-KR" altLang="en-US" sz="4000" b="1">
                <a:solidFill>
                  <a:srgbClr val="0000FF"/>
                </a:solidFill>
              </a:rPr>
              <a:t>식품 감각</a:t>
            </a:r>
            <a:r>
              <a:rPr lang="en-US" altLang="ko-KR" sz="4000" b="1">
                <a:solidFill>
                  <a:srgbClr val="0000FF"/>
                </a:solidFill>
              </a:rPr>
              <a:t>(</a:t>
            </a:r>
            <a:r>
              <a:rPr lang="ko-KR" altLang="en-US" sz="4000" b="1">
                <a:solidFill>
                  <a:srgbClr val="0000FF"/>
                </a:solidFill>
              </a:rPr>
              <a:t>관능</a:t>
            </a:r>
            <a:r>
              <a:rPr lang="en-US" altLang="ko-KR" sz="4000" b="1">
                <a:solidFill>
                  <a:srgbClr val="0000FF"/>
                </a:solidFill>
              </a:rPr>
              <a:t>)-</a:t>
            </a:r>
            <a:r>
              <a:rPr lang="ko-KR" altLang="en-US" sz="4000" b="1">
                <a:solidFill>
                  <a:srgbClr val="0000FF"/>
                </a:solidFill>
              </a:rPr>
              <a:t>영양 연구쎈터</a:t>
            </a:r>
          </a:p>
          <a:p>
            <a:pPr lvl="0">
              <a:defRPr/>
            </a:pPr>
            <a:r>
              <a:rPr lang="en-US" altLang="ko-KR" sz="1400" b="1"/>
              <a:t>2024</a:t>
            </a:r>
            <a:r>
              <a:rPr lang="ko-KR" altLang="en-US" sz="1400" b="1"/>
              <a:t>년</a:t>
            </a:r>
            <a:r>
              <a:rPr lang="en-US" altLang="ko-KR" sz="1400" b="1"/>
              <a:t>5</a:t>
            </a:r>
            <a:r>
              <a:rPr lang="ko-KR" altLang="en-US" sz="1400" b="1"/>
              <a:t>월</a:t>
            </a:r>
            <a:r>
              <a:rPr lang="en-US" altLang="ko-KR" sz="1400" b="1"/>
              <a:t>12</a:t>
            </a:r>
            <a:r>
              <a:rPr lang="ko-KR" altLang="en-US" sz="1400" b="1"/>
              <a:t>일</a:t>
            </a:r>
          </a:p>
        </p:txBody>
      </p:sp>
    </p:spTree>
    <p:extLst>
      <p:ext uri="{BB962C8B-B14F-4D97-AF65-F5344CB8AC3E}">
        <p14:creationId xmlns:p14="http://schemas.microsoft.com/office/powerpoint/2010/main" val="3037606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26A0F6-CAF5-9A31-1EF5-F2B88F169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dirty="0"/>
              <a:t>농산물품질관리법 품질표시 매운맛구분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7B01B6C-9C1F-35C8-6545-D3654F1CCD5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49544A2-A53E-9D85-EC40-989FFFF3A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622" y="1427761"/>
            <a:ext cx="8088818" cy="4732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57760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D86A85-865E-C25E-C5AE-6D5655EFF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매운정도</a:t>
            </a:r>
            <a:r>
              <a:rPr lang="ko-KR" altLang="en-US" dirty="0"/>
              <a:t> 표시 방법</a:t>
            </a:r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CA335CFE-8CC2-5B91-F945-DBB750B7BAFD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37781" y="2132856"/>
            <a:ext cx="8468438" cy="394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89397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570BC9-E772-9458-2B73-3BF85145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440" y="927099"/>
            <a:ext cx="6945920" cy="709865"/>
          </a:xfrm>
        </p:spPr>
        <p:txBody>
          <a:bodyPr/>
          <a:lstStyle/>
          <a:p>
            <a:r>
              <a:rPr lang="ko-KR" altLang="en-US" dirty="0" err="1"/>
              <a:t>고추매운맛</a:t>
            </a:r>
            <a:r>
              <a:rPr lang="ko-KR" altLang="en-US" dirty="0"/>
              <a:t> </a:t>
            </a:r>
            <a:r>
              <a:rPr lang="en-US" altLang="ko-KR" dirty="0" err="1"/>
              <a:t>Capsaicine</a:t>
            </a:r>
            <a:r>
              <a:rPr lang="ko-KR" altLang="en-US" dirty="0"/>
              <a:t>류</a:t>
            </a:r>
            <a:r>
              <a:rPr lang="en-US" altLang="ko-KR" dirty="0"/>
              <a:t> </a:t>
            </a:r>
            <a:r>
              <a:rPr lang="ko-KR" altLang="en-US" dirty="0"/>
              <a:t>측정 방법</a:t>
            </a:r>
            <a:r>
              <a:rPr lang="en-US" altLang="ko-KR" dirty="0"/>
              <a:t> </a:t>
            </a:r>
            <a:endParaRPr lang="ko-KR" altLang="en-US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B1DA4F3-B463-D523-A8F8-1334F165E6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443275"/>
              </p:ext>
            </p:extLst>
          </p:nvPr>
        </p:nvGraphicFramePr>
        <p:xfrm>
          <a:off x="866440" y="2316480"/>
          <a:ext cx="7738008" cy="3425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9456">
                  <a:extLst>
                    <a:ext uri="{9D8B030D-6E8A-4147-A177-3AD203B41FA5}">
                      <a16:colId xmlns:a16="http://schemas.microsoft.com/office/drawing/2014/main" val="235557291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533735541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388428550"/>
                    </a:ext>
                  </a:extLst>
                </a:gridCol>
              </a:tblGrid>
              <a:tr h="3414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</a:t>
                      </a:r>
                      <a:r>
                        <a:rPr lang="ko-KR" altLang="en-US" dirty="0"/>
                        <a:t>구      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          </a:t>
                      </a:r>
                      <a:r>
                        <a:rPr lang="ko-KR" altLang="en-US" dirty="0" err="1"/>
                        <a:t>특</a:t>
                      </a:r>
                      <a:r>
                        <a:rPr lang="ko-KR" altLang="en-US" dirty="0"/>
                        <a:t>   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843489"/>
                  </a:ext>
                </a:extLst>
              </a:tr>
              <a:tr h="3414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1.Panel Test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액체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고체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"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매운맛 한방울을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몇방울의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단맛 소거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"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latinLnBrk="1"/>
                      <a:r>
                        <a:rPr lang="ko-KR" altLang="en-US" sz="1600" dirty="0"/>
                        <a:t>관능에 의존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부정확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재현성 나쁨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367685"/>
                  </a:ext>
                </a:extLst>
              </a:tr>
              <a:tr h="3414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2.HPLC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액체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측정비용고가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긴 측정시간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활용성 불량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정확 </a:t>
                      </a:r>
                      <a:r>
                        <a:rPr lang="en-US" altLang="ko-KR" sz="1600" dirty="0"/>
                        <a:t>,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59741"/>
                  </a:ext>
                </a:extLst>
              </a:tr>
              <a:tr h="3414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3.</a:t>
                      </a:r>
                      <a:r>
                        <a:rPr lang="ko-KR" altLang="en-US" dirty="0"/>
                        <a:t>근적외선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가루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고체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초기투자 비용고가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측정비용 없음</a:t>
                      </a:r>
                      <a:r>
                        <a:rPr lang="en-US" altLang="ko-KR" sz="1600" dirty="0"/>
                        <a:t>,</a:t>
                      </a:r>
                      <a:r>
                        <a:rPr lang="ko-KR" altLang="en-US" sz="1600" dirty="0"/>
                        <a:t>측정시간 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en-US" altLang="ko-KR" sz="1600" dirty="0"/>
                        <a:t>5</a:t>
                      </a:r>
                      <a:r>
                        <a:rPr lang="ko-KR" altLang="en-US" sz="1600" dirty="0"/>
                        <a:t>초</a:t>
                      </a:r>
                      <a:r>
                        <a:rPr lang="en-US" altLang="ko-KR" sz="1600" dirty="0"/>
                        <a:t>~ 30min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3480511"/>
                  </a:ext>
                </a:extLst>
              </a:tr>
              <a:tr h="3414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4.</a:t>
                      </a:r>
                      <a:r>
                        <a:rPr lang="ko-KR" altLang="en-US" dirty="0" err="1"/>
                        <a:t>플라스몬</a:t>
                      </a:r>
                      <a:r>
                        <a:rPr lang="ko-KR" altLang="en-US" dirty="0"/>
                        <a:t> 이용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액체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----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657121"/>
                  </a:ext>
                </a:extLst>
              </a:tr>
              <a:tr h="3414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5.</a:t>
                      </a:r>
                      <a:r>
                        <a:rPr lang="ko-KR" altLang="en-US" dirty="0"/>
                        <a:t>전기화학측정</a:t>
                      </a:r>
                      <a:r>
                        <a:rPr lang="en-US" altLang="ko-KR" dirty="0"/>
                        <a:t>:</a:t>
                      </a:r>
                      <a:r>
                        <a:rPr lang="ko-KR" altLang="en-US" dirty="0"/>
                        <a:t>순환전압</a:t>
                      </a:r>
                    </a:p>
                    <a:p>
                      <a:pPr latinLnBrk="1"/>
                      <a:r>
                        <a:rPr lang="ko-KR" altLang="en-US" dirty="0"/>
                        <a:t>   </a:t>
                      </a:r>
                      <a:r>
                        <a:rPr lang="ko-KR" altLang="en-US" dirty="0" err="1"/>
                        <a:t>전류법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(</a:t>
                      </a:r>
                      <a:r>
                        <a:rPr lang="en-US" altLang="ko-KR" dirty="0" err="1"/>
                        <a:t>Foodsense</a:t>
                      </a:r>
                      <a:r>
                        <a:rPr lang="en-US" altLang="ko-KR" dirty="0"/>
                        <a:t>)</a:t>
                      </a:r>
                    </a:p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액체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측정시간 </a:t>
                      </a:r>
                      <a:r>
                        <a:rPr lang="en-US" altLang="ko-KR" dirty="0"/>
                        <a:t>1min,</a:t>
                      </a:r>
                    </a:p>
                    <a:p>
                      <a:pPr latinLnBrk="1"/>
                      <a:r>
                        <a:rPr lang="ko-KR" altLang="en-US" dirty="0"/>
                        <a:t>초기투자 및  측정비용</a:t>
                      </a:r>
                      <a:r>
                        <a:rPr lang="en-US" altLang="ko-KR" dirty="0"/>
                        <a:t>:</a:t>
                      </a:r>
                      <a:r>
                        <a:rPr lang="ko-KR" altLang="en-US" dirty="0"/>
                        <a:t>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2926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61073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B75E3B-4086-9D12-F690-8FAA3E886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440" y="927099"/>
            <a:ext cx="7089936" cy="709865"/>
          </a:xfrm>
        </p:spPr>
        <p:txBody>
          <a:bodyPr/>
          <a:lstStyle/>
          <a:p>
            <a:r>
              <a:rPr lang="ko-KR" altLang="en-US" sz="2800" dirty="0"/>
              <a:t>순환전압전류법의 매운맛 측정</a:t>
            </a:r>
            <a:r>
              <a:rPr lang="en-US" altLang="ko-KR" sz="2800" dirty="0"/>
              <a:t>:</a:t>
            </a:r>
            <a:r>
              <a:rPr lang="en-US" altLang="ko-KR" sz="2800" dirty="0" err="1"/>
              <a:t>Foodsense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E243F73-AE33-064E-6214-7D829D6A96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2492896"/>
            <a:ext cx="8064895" cy="3960440"/>
          </a:xfrm>
        </p:spPr>
        <p:txBody>
          <a:bodyPr>
            <a:normAutofit/>
          </a:bodyPr>
          <a:lstStyle/>
          <a:p>
            <a:r>
              <a:rPr lang="en-US" altLang="ko-KR" sz="1600" dirty="0"/>
              <a:t>ZP </a:t>
            </a:r>
            <a:r>
              <a:rPr lang="en-US" altLang="ko-KR" sz="1600" dirty="0" err="1"/>
              <a:t>Foodsense</a:t>
            </a:r>
            <a:r>
              <a:rPr lang="en-US" altLang="ko-KR" sz="1600" dirty="0"/>
              <a:t> kit</a:t>
            </a:r>
            <a:r>
              <a:rPr lang="ko-KR" altLang="en-US" sz="1600" dirty="0"/>
              <a:t>는 식품 및 음료 산업에 적용하기 위해 </a:t>
            </a:r>
            <a:r>
              <a:rPr lang="ko-KR" altLang="en-US" sz="1600" dirty="0" err="1"/>
              <a:t>맞춤화된</a:t>
            </a:r>
            <a:r>
              <a:rPr lang="ko-KR" altLang="en-US" sz="1600" dirty="0"/>
              <a:t> </a:t>
            </a:r>
            <a:endParaRPr lang="en-US" altLang="ko-KR" sz="1600" dirty="0"/>
          </a:p>
          <a:p>
            <a:pPr marL="0" indent="0">
              <a:buNone/>
            </a:pPr>
            <a:r>
              <a:rPr lang="en-US" altLang="ko-KR" sz="1600" dirty="0"/>
              <a:t>     </a:t>
            </a:r>
            <a:r>
              <a:rPr lang="ko-KR" altLang="en-US" sz="1600" dirty="0"/>
              <a:t>특수 전기화학 측정 장치</a:t>
            </a:r>
            <a:r>
              <a:rPr lang="en-US" altLang="ko-KR" sz="1600" dirty="0"/>
              <a:t>. </a:t>
            </a:r>
            <a:r>
              <a:rPr lang="ko-KR" altLang="en-US" sz="1600" dirty="0"/>
              <a:t>높은 수준의 정밀도와 신뢰성을 제공</a:t>
            </a:r>
            <a:r>
              <a:rPr lang="en-US" altLang="ko-KR" sz="1600" dirty="0"/>
              <a:t>.</a:t>
            </a:r>
          </a:p>
          <a:p>
            <a:pPr marL="0" indent="0">
              <a:buNone/>
            </a:pPr>
            <a:endParaRPr lang="en-US" altLang="ko-KR" sz="1600" dirty="0"/>
          </a:p>
          <a:p>
            <a:r>
              <a:rPr lang="ko-KR" altLang="en-US" sz="1600" dirty="0"/>
              <a:t>주로 </a:t>
            </a:r>
            <a:r>
              <a:rPr lang="en-US" altLang="ko-KR" sz="1600" dirty="0"/>
              <a:t>Chilly</a:t>
            </a:r>
            <a:r>
              <a:rPr lang="ko-KR" altLang="en-US" sz="1600" dirty="0"/>
              <a:t>기반 제품을 평가하기 위해 설계된 </a:t>
            </a:r>
            <a:r>
              <a:rPr lang="en-US" altLang="ko-KR" sz="1600" dirty="0" err="1"/>
              <a:t>Foodsense</a:t>
            </a:r>
            <a:r>
              <a:rPr lang="en-US" altLang="ko-KR" sz="1600" dirty="0"/>
              <a:t> kit</a:t>
            </a:r>
            <a:r>
              <a:rPr lang="ko-KR" altLang="en-US" sz="1600" dirty="0"/>
              <a:t>를 사용하면 </a:t>
            </a:r>
            <a:endParaRPr lang="en-US" altLang="ko-KR" sz="1600" dirty="0"/>
          </a:p>
          <a:p>
            <a:pPr marL="0" indent="0">
              <a:buNone/>
            </a:pPr>
            <a:r>
              <a:rPr lang="en-US" altLang="ko-KR" sz="1600" dirty="0"/>
              <a:t>      </a:t>
            </a:r>
            <a:r>
              <a:rPr lang="ko-KR" altLang="en-US" sz="1600" dirty="0"/>
              <a:t>캡사이신을 검출하여 </a:t>
            </a:r>
            <a:r>
              <a:rPr lang="en-US" altLang="ko-KR" sz="1600" dirty="0"/>
              <a:t>SHU(Scoville Heat Unit)</a:t>
            </a:r>
            <a:r>
              <a:rPr lang="ko-KR" altLang="en-US" sz="1600" dirty="0"/>
              <a:t>로 매운맛 강도 측정</a:t>
            </a:r>
            <a:r>
              <a:rPr lang="en-US" altLang="ko-KR" sz="1600" dirty="0"/>
              <a:t>.</a:t>
            </a:r>
          </a:p>
          <a:p>
            <a:pPr marL="0" indent="0">
              <a:buNone/>
            </a:pPr>
            <a:endParaRPr lang="en-US" altLang="ko-KR" sz="1600" dirty="0"/>
          </a:p>
          <a:p>
            <a:r>
              <a:rPr lang="ko-KR" altLang="en-US" sz="1600" dirty="0"/>
              <a:t>이 장치는 </a:t>
            </a:r>
            <a:r>
              <a:rPr lang="en-US" altLang="ko-KR" sz="1600" dirty="0"/>
              <a:t>Bluetooth</a:t>
            </a:r>
            <a:r>
              <a:rPr lang="ko-KR" altLang="en-US" sz="1600" dirty="0"/>
              <a:t>를 통해 </a:t>
            </a:r>
            <a:r>
              <a:rPr lang="en-US" altLang="ko-KR" sz="1600" dirty="0"/>
              <a:t>Android </a:t>
            </a:r>
            <a:r>
              <a:rPr lang="ko-KR" altLang="en-US" sz="1600" dirty="0"/>
              <a:t>및 </a:t>
            </a:r>
            <a:r>
              <a:rPr lang="en-US" altLang="ko-KR" sz="1600" dirty="0"/>
              <a:t>iOS </a:t>
            </a:r>
            <a:r>
              <a:rPr lang="ko-KR" altLang="en-US" sz="1600" dirty="0"/>
              <a:t>플랫폼의 휴대폰 애플리케이션 연결되어 </a:t>
            </a:r>
            <a:r>
              <a:rPr lang="en-US" altLang="ko-KR" sz="1600" dirty="0" err="1"/>
              <a:t>SenseItAll</a:t>
            </a:r>
            <a:r>
              <a:rPr lang="en-US" altLang="ko-KR" sz="1600" dirty="0"/>
              <a:t> </a:t>
            </a:r>
            <a:r>
              <a:rPr lang="ko-KR" altLang="en-US" sz="1600" dirty="0"/>
              <a:t>애플리케이션을 통해 실시간 데이터 전송 및 제어가 가능</a:t>
            </a:r>
            <a:r>
              <a:rPr lang="en-US" altLang="ko-KR" sz="1600" dirty="0"/>
              <a:t>.</a:t>
            </a:r>
          </a:p>
          <a:p>
            <a:endParaRPr lang="en-US" altLang="ko-KR" sz="1600" dirty="0"/>
          </a:p>
          <a:p>
            <a:r>
              <a:rPr lang="ko-KR" altLang="en-US" sz="1600" dirty="0"/>
              <a:t>클라우드 기반 전기화학 분석 플랫폼인 </a:t>
            </a:r>
            <a:r>
              <a:rPr lang="en-US" altLang="ko-KR" sz="1600" dirty="0" err="1"/>
              <a:t>Djuli</a:t>
            </a:r>
            <a:r>
              <a:rPr lang="ko-KR" altLang="en-US" sz="1600" dirty="0"/>
              <a:t>와 통합하면 고급 데이터 분석 및 해석이 </a:t>
            </a:r>
            <a:r>
              <a:rPr lang="ko-KR" altLang="en-US" sz="1600" dirty="0" err="1"/>
              <a:t>용이해집니다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53571740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66440" y="671213"/>
            <a:ext cx="6945920" cy="957587"/>
          </a:xfrm>
        </p:spPr>
        <p:txBody>
          <a:bodyPr/>
          <a:lstStyle/>
          <a:p>
            <a:pPr>
              <a:defRPr/>
            </a:pPr>
            <a:r>
              <a:rPr lang="ko-KR" altLang="en-US" dirty="0">
                <a:latin typeface="Garamond"/>
              </a:rPr>
              <a:t>다재 다능한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en-US" altLang="ko-KR" dirty="0">
                <a:latin typeface="Arial Black"/>
              </a:rPr>
              <a:t>Multi) </a:t>
            </a:r>
            <a:r>
              <a:rPr lang="en-US" altLang="ko-KR" dirty="0" err="1">
                <a:latin typeface="Arial Black"/>
                <a:cs typeface="Dubai Medium"/>
              </a:rPr>
              <a:t>FoodSense</a:t>
            </a:r>
            <a:endParaRPr lang="en-US" altLang="ko-KR" dirty="0">
              <a:latin typeface="Arial Black"/>
              <a:cs typeface="Dubai Medium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523616" y="2132856"/>
            <a:ext cx="8080544" cy="4248472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  <a:defRPr/>
            </a:pPr>
            <a:r>
              <a:rPr lang="ko-KR" altLang="en-US" dirty="0"/>
              <a:t>                      </a:t>
            </a:r>
            <a:r>
              <a:rPr lang="ko-KR" altLang="en-US" sz="3200" b="1" u="sng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함초롬바탕"/>
              </a:rPr>
              <a:t>측정 </a:t>
            </a:r>
            <a:r>
              <a:rPr lang="ko-KR" altLang="en-US" sz="3200" b="1" u="sng" dirty="0" err="1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함초롬바탕"/>
              </a:rPr>
              <a:t>맛별</a:t>
            </a:r>
            <a:r>
              <a:rPr lang="ko-KR" altLang="en-US" sz="3200" b="1" u="sng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함초롬바탕"/>
              </a:rPr>
              <a:t> </a:t>
            </a:r>
            <a:r>
              <a:rPr lang="ko-KR" altLang="en-US" sz="3200" b="1" u="sng" dirty="0" err="1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함초롬바탕"/>
              </a:rPr>
              <a:t>쎈서사용시</a:t>
            </a:r>
            <a:r>
              <a:rPr lang="ko-KR" altLang="en-US" sz="3200" b="1" u="sng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함초롬바탕"/>
              </a:rPr>
              <a:t> 측정물질</a:t>
            </a:r>
          </a:p>
          <a:p>
            <a:pPr marL="0" lvl="0" indent="0">
              <a:buNone/>
              <a:defRPr/>
            </a:pPr>
            <a:r>
              <a:rPr lang="ko-KR" altLang="en-US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1) 고추의 매운맛 </a:t>
            </a:r>
            <a:r>
              <a:rPr lang="en-US" altLang="ko-KR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(</a:t>
            </a:r>
            <a:r>
              <a:rPr lang="en-US" altLang="ko-KR" sz="2594" b="1" dirty="0" err="1">
                <a:solidFill>
                  <a:srgbClr val="FF0000"/>
                </a:solidFill>
                <a:latin typeface="휴먼엑스포"/>
                <a:ea typeface="휴먼엑스포"/>
              </a:rPr>
              <a:t>capsaicine</a:t>
            </a:r>
            <a:r>
              <a:rPr lang="en-US" altLang="ko-KR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:</a:t>
            </a:r>
            <a:r>
              <a:rPr lang="ko-KR" altLang="en-US" sz="2594" b="1" dirty="0" err="1">
                <a:solidFill>
                  <a:srgbClr val="FF0000"/>
                </a:solidFill>
                <a:latin typeface="휴먼엑스포"/>
                <a:ea typeface="휴먼엑스포"/>
              </a:rPr>
              <a:t>Scoville</a:t>
            </a:r>
            <a:r>
              <a:rPr lang="ko-KR" altLang="en-US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 </a:t>
            </a:r>
            <a:r>
              <a:rPr lang="ko-KR" altLang="en-US" sz="2594" b="1" dirty="0" err="1">
                <a:solidFill>
                  <a:srgbClr val="FF0000"/>
                </a:solidFill>
                <a:latin typeface="휴먼엑스포"/>
                <a:ea typeface="휴먼엑스포"/>
              </a:rPr>
              <a:t>Heat</a:t>
            </a:r>
            <a:r>
              <a:rPr lang="ko-KR" altLang="en-US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 </a:t>
            </a:r>
            <a:r>
              <a:rPr lang="ko-KR" altLang="en-US" sz="2594" b="1" dirty="0" err="1">
                <a:solidFill>
                  <a:srgbClr val="FF0000"/>
                </a:solidFill>
                <a:latin typeface="휴먼엑스포"/>
                <a:ea typeface="휴먼엑스포"/>
              </a:rPr>
              <a:t>Unit</a:t>
            </a:r>
            <a:r>
              <a:rPr lang="en-US" altLang="ko-KR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)</a:t>
            </a:r>
            <a:r>
              <a:rPr lang="ko-KR" altLang="en-US" sz="2594" b="1" dirty="0">
                <a:solidFill>
                  <a:srgbClr val="FF0000"/>
                </a:solidFill>
                <a:latin typeface="휴먼엑스포"/>
                <a:ea typeface="휴먼엑스포"/>
              </a:rPr>
              <a:t> </a:t>
            </a:r>
            <a:endParaRPr lang="ko-KR" altLang="en-US" dirty="0"/>
          </a:p>
          <a:p>
            <a:pPr lvl="0">
              <a:defRPr/>
            </a:pPr>
            <a:endParaRPr lang="ko-KR" altLang="en-US" sz="1400" dirty="0"/>
          </a:p>
          <a:p>
            <a:pPr marL="0" lvl="0" indent="0">
              <a:buNone/>
              <a:defRPr/>
            </a:pPr>
            <a:r>
              <a:rPr lang="ko-KR" altLang="en-US" sz="1945" b="1" dirty="0"/>
              <a:t>2) 마늘의 매운맛 </a:t>
            </a:r>
            <a:r>
              <a:rPr lang="en-US" altLang="ko-KR" sz="1945" b="1" dirty="0"/>
              <a:t>(</a:t>
            </a:r>
            <a:r>
              <a:rPr lang="en-US" altLang="ko-KR" sz="1945" b="1" dirty="0" err="1"/>
              <a:t>PunGarlic</a:t>
            </a:r>
            <a:r>
              <a:rPr lang="en-US" altLang="ko-KR" sz="1945" b="1" dirty="0"/>
              <a:t>)</a:t>
            </a:r>
          </a:p>
          <a:p>
            <a:pPr lvl="0">
              <a:defRPr/>
            </a:pPr>
            <a:endParaRPr lang="ko-KR" altLang="en-US" sz="1945" b="1" dirty="0"/>
          </a:p>
          <a:p>
            <a:pPr marL="0" lvl="0" indent="0">
              <a:buNone/>
              <a:defRPr/>
            </a:pPr>
            <a:r>
              <a:rPr lang="ko-KR" altLang="en-US" sz="1945" b="1" dirty="0"/>
              <a:t>3) </a:t>
            </a:r>
            <a:r>
              <a:rPr lang="en-US" altLang="ko-KR" sz="1945" b="1" dirty="0"/>
              <a:t>White Wine</a:t>
            </a:r>
            <a:r>
              <a:rPr lang="ko-KR" altLang="en-US" sz="1945" b="1" dirty="0"/>
              <a:t>의 </a:t>
            </a:r>
            <a:r>
              <a:rPr lang="ko-KR" altLang="en-US" sz="1945" b="1" dirty="0" err="1"/>
              <a:t>아황산염</a:t>
            </a:r>
            <a:r>
              <a:rPr lang="ko-KR" altLang="en-US" sz="1945" b="1" dirty="0"/>
              <a:t> </a:t>
            </a:r>
          </a:p>
          <a:p>
            <a:pPr lvl="0">
              <a:defRPr/>
            </a:pPr>
            <a:endParaRPr lang="ko-KR" altLang="en-US" sz="1945" b="1" dirty="0"/>
          </a:p>
          <a:p>
            <a:pPr marL="0" lvl="0" indent="0">
              <a:buNone/>
              <a:defRPr/>
            </a:pPr>
            <a:r>
              <a:rPr lang="ko-KR" altLang="en-US" sz="1945" b="1" dirty="0"/>
              <a:t>4) 식품 및 음료의 </a:t>
            </a:r>
            <a:r>
              <a:rPr lang="ko-KR" altLang="en-US" sz="1945" b="1" dirty="0" err="1"/>
              <a:t>pH</a:t>
            </a:r>
            <a:r>
              <a:rPr lang="ko-KR" altLang="en-US" sz="1945" b="1" dirty="0"/>
              <a:t> </a:t>
            </a:r>
          </a:p>
          <a:p>
            <a:pPr marL="0" lvl="0" indent="0">
              <a:buNone/>
              <a:defRPr/>
            </a:pPr>
            <a:endParaRPr lang="ko-KR" altLang="en-US" sz="1945" b="1" dirty="0"/>
          </a:p>
          <a:p>
            <a:pPr marL="0" lvl="0" indent="0">
              <a:buNone/>
              <a:defRPr/>
            </a:pPr>
            <a:r>
              <a:rPr lang="ko-KR" altLang="en-US" sz="1945" b="1" dirty="0"/>
              <a:t>5) </a:t>
            </a:r>
            <a:r>
              <a:rPr lang="ko-KR" altLang="en-US" sz="1945" b="1" dirty="0" err="1"/>
              <a:t>강황의</a:t>
            </a:r>
            <a:r>
              <a:rPr lang="ko-KR" altLang="en-US" sz="1945" b="1" dirty="0"/>
              <a:t> </a:t>
            </a:r>
            <a:r>
              <a:rPr lang="ko-KR" altLang="en-US" sz="1945" b="1" dirty="0" err="1"/>
              <a:t>커큐민</a:t>
            </a:r>
            <a:r>
              <a:rPr lang="ko-KR" altLang="en-US" sz="1945" b="1" dirty="0"/>
              <a:t> </a:t>
            </a:r>
          </a:p>
          <a:p>
            <a:pPr lvl="0">
              <a:defRPr/>
            </a:pPr>
            <a:endParaRPr lang="ko-KR" altLang="en-US" sz="1945" b="1" dirty="0"/>
          </a:p>
          <a:p>
            <a:pPr marL="0" lvl="0" indent="0">
              <a:buNone/>
              <a:defRPr/>
            </a:pPr>
            <a:r>
              <a:rPr lang="ko-KR" altLang="en-US" sz="1945" b="1" dirty="0"/>
              <a:t>6) 시료 내 </a:t>
            </a:r>
            <a:r>
              <a:rPr lang="ko-KR" altLang="en-US" sz="1945" b="1" dirty="0" err="1"/>
              <a:t>E</a:t>
            </a:r>
            <a:r>
              <a:rPr lang="ko-KR" altLang="en-US" sz="1945" b="1" dirty="0"/>
              <a:t>. </a:t>
            </a:r>
            <a:r>
              <a:rPr lang="ko-KR" altLang="en-US" sz="1945" b="1" dirty="0" err="1"/>
              <a:t>coli</a:t>
            </a:r>
            <a:r>
              <a:rPr lang="ko-KR" altLang="en-US" sz="1945" b="1" dirty="0"/>
              <a:t> 검출 및 측정</a:t>
            </a:r>
          </a:p>
          <a:p>
            <a:pPr lvl="0">
              <a:defRPr/>
            </a:pPr>
            <a:endParaRPr lang="ko-KR" altLang="en-US" sz="1945" b="1" dirty="0"/>
          </a:p>
          <a:p>
            <a:pPr marL="0" lvl="0" indent="0">
              <a:buNone/>
              <a:defRPr/>
            </a:pPr>
            <a:r>
              <a:rPr lang="ko-KR" altLang="en-US" sz="1945" b="1" dirty="0"/>
              <a:t>7) 생강의 생강도 </a:t>
            </a:r>
            <a:endParaRPr lang="ko-KR" altLang="en-US" b="1" dirty="0"/>
          </a:p>
          <a:p>
            <a:pPr lvl="0">
              <a:defRPr/>
            </a:pPr>
            <a:endParaRPr lang="en-US" altLang="ko-KR" sz="1400" dirty="0"/>
          </a:p>
          <a:p>
            <a:pPr marL="0" lvl="0" indent="0">
              <a:buNone/>
              <a:defRPr/>
            </a:pP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724128" y="2996952"/>
            <a:ext cx="2592288" cy="363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499992" y="2996952"/>
            <a:ext cx="4032160" cy="26892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66440" y="927099"/>
            <a:ext cx="6345260" cy="845717"/>
          </a:xfrm>
        </p:spPr>
        <p:txBody>
          <a:bodyPr/>
          <a:lstStyle/>
          <a:p>
            <a:pPr lvl="0">
              <a:defRPr/>
            </a:pPr>
            <a:r>
              <a:rPr lang="en-US" altLang="ko-KR" u="sng" dirty="0" err="1">
                <a:solidFill>
                  <a:srgbClr val="FF0000"/>
                </a:solidFill>
                <a:latin typeface="Franklin Gothic Demi Cond"/>
              </a:rPr>
              <a:t>FoodSense</a:t>
            </a:r>
            <a:r>
              <a:rPr lang="en-US" altLang="ko-KR" u="sng" dirty="0">
                <a:solidFill>
                  <a:srgbClr val="FF0000"/>
                </a:solidFill>
                <a:latin typeface="Franklin Gothic Demi Cond"/>
              </a:rPr>
              <a:t>(Scoville Meter)</a:t>
            </a:r>
            <a:r>
              <a:rPr lang="ko-KR" altLang="en-US" u="sng" dirty="0">
                <a:latin typeface="Georgia"/>
              </a:rPr>
              <a:t>의 특징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496113" y="2204864"/>
            <a:ext cx="8151774" cy="4401662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ko-KR" altLang="en-US" sz="2200" dirty="0">
                <a:latin typeface="Modern No. 20"/>
              </a:rPr>
              <a:t>매운맛정도</a:t>
            </a:r>
            <a:r>
              <a:rPr lang="en-US" altLang="ko-KR" sz="2200" dirty="0">
                <a:latin typeface="Modern No. 20"/>
              </a:rPr>
              <a:t>(Capsaicin </a:t>
            </a:r>
            <a:r>
              <a:rPr lang="ko-KR" altLang="en-US" sz="2200" dirty="0">
                <a:latin typeface="Modern No. 20"/>
              </a:rPr>
              <a:t>수치</a:t>
            </a:r>
            <a:r>
              <a:rPr lang="en-US" altLang="ko-KR" sz="2200" dirty="0">
                <a:latin typeface="Modern No. 20"/>
              </a:rPr>
              <a:t>)</a:t>
            </a:r>
            <a:r>
              <a:rPr lang="ko-KR" altLang="en-US" sz="2200" dirty="0">
                <a:latin typeface="Modern No. 20"/>
              </a:rPr>
              <a:t>를 즉각 확인 가능</a:t>
            </a:r>
            <a:r>
              <a:rPr lang="en-US" altLang="ko-KR" sz="2200" dirty="0">
                <a:latin typeface="Modern No. 20"/>
              </a:rPr>
              <a:t>  (1</a:t>
            </a:r>
            <a:r>
              <a:rPr lang="ko-KR" altLang="en-US" sz="2200" dirty="0" err="1">
                <a:latin typeface="Modern No. 20"/>
              </a:rPr>
              <a:t>분이내</a:t>
            </a:r>
            <a:r>
              <a:rPr lang="en-US" altLang="ko-KR" sz="2200" dirty="0">
                <a:latin typeface="Modern No. 20"/>
              </a:rPr>
              <a:t>)</a:t>
            </a:r>
          </a:p>
          <a:p>
            <a:pPr lvl="0">
              <a:defRPr/>
            </a:pPr>
            <a:endParaRPr lang="en-US" altLang="ko-KR" sz="2200" dirty="0">
              <a:latin typeface="Modern No. 20"/>
            </a:endParaRPr>
          </a:p>
          <a:p>
            <a:pPr lvl="0">
              <a:defRPr/>
            </a:pPr>
            <a:r>
              <a:rPr lang="en-US" altLang="ko-KR" sz="2200" dirty="0">
                <a:latin typeface="Modern No. 20"/>
              </a:rPr>
              <a:t>200ul </a:t>
            </a:r>
            <a:r>
              <a:rPr lang="ko-KR" altLang="en-US" sz="2200" dirty="0">
                <a:latin typeface="Modern No. 20"/>
              </a:rPr>
              <a:t>정도의 적은 시료</a:t>
            </a:r>
            <a:endParaRPr lang="en-US" altLang="ko-KR" sz="2200" dirty="0">
              <a:latin typeface="Modern No. 20"/>
            </a:endParaRPr>
          </a:p>
          <a:p>
            <a:pPr lvl="0">
              <a:defRPr/>
            </a:pPr>
            <a:endParaRPr lang="ko-KR" altLang="en-US" sz="2200" dirty="0">
              <a:latin typeface="Modern No. 20"/>
            </a:endParaRPr>
          </a:p>
          <a:p>
            <a:pPr lvl="0">
              <a:defRPr/>
            </a:pPr>
            <a:r>
              <a:rPr lang="ko-KR" altLang="en-US" sz="2200" dirty="0">
                <a:latin typeface="Modern No. 20"/>
              </a:rPr>
              <a:t>비전문가</a:t>
            </a:r>
            <a:r>
              <a:rPr lang="en-US" altLang="ko-KR" sz="2200" dirty="0">
                <a:latin typeface="Modern No. 20"/>
              </a:rPr>
              <a:t>,</a:t>
            </a:r>
            <a:r>
              <a:rPr lang="ko-KR" altLang="en-US" sz="2200" dirty="0" err="1">
                <a:latin typeface="Modern No. 20"/>
              </a:rPr>
              <a:t>비숙련자라도</a:t>
            </a:r>
            <a:r>
              <a:rPr lang="ko-KR" altLang="en-US" sz="2200" dirty="0">
                <a:latin typeface="Modern No. 20"/>
              </a:rPr>
              <a:t> 간편하게 측정가능</a:t>
            </a:r>
            <a:endParaRPr lang="en-US" altLang="ko-KR" sz="2200" dirty="0">
              <a:latin typeface="Modern No. 20"/>
            </a:endParaRPr>
          </a:p>
          <a:p>
            <a:pPr lvl="0">
              <a:defRPr/>
            </a:pPr>
            <a:endParaRPr lang="ko-KR" altLang="en-US" sz="2200" dirty="0">
              <a:latin typeface="Modern No. 20"/>
            </a:endParaRPr>
          </a:p>
          <a:p>
            <a:pPr lvl="0">
              <a:defRPr/>
            </a:pPr>
            <a:r>
              <a:rPr lang="ko-KR" altLang="en-US" sz="2200" dirty="0">
                <a:latin typeface="Modern No. 20"/>
              </a:rPr>
              <a:t>소형</a:t>
            </a:r>
            <a:r>
              <a:rPr lang="en-US" altLang="ko-KR" sz="2200" dirty="0">
                <a:latin typeface="Modern No. 20"/>
              </a:rPr>
              <a:t>,</a:t>
            </a:r>
            <a:r>
              <a:rPr lang="ko-KR" altLang="en-US" sz="2200" dirty="0">
                <a:latin typeface="Modern No. 20"/>
              </a:rPr>
              <a:t>경량으로 </a:t>
            </a:r>
            <a:r>
              <a:rPr lang="ko-KR" altLang="en-US" sz="2200" dirty="0" err="1">
                <a:latin typeface="Modern No. 20"/>
              </a:rPr>
              <a:t>휴대가능하고</a:t>
            </a:r>
            <a:r>
              <a:rPr lang="ko-KR" altLang="en-US" sz="2200" dirty="0">
                <a:latin typeface="Modern No. 20"/>
              </a:rPr>
              <a:t> 어디서나 측정가능</a:t>
            </a:r>
            <a:endParaRPr lang="en-US" altLang="ko-KR" sz="2200" dirty="0">
              <a:latin typeface="Modern No. 20"/>
            </a:endParaRPr>
          </a:p>
          <a:p>
            <a:pPr lvl="0">
              <a:defRPr/>
            </a:pPr>
            <a:endParaRPr lang="ko-KR" altLang="en-US" sz="2200" dirty="0">
              <a:latin typeface="Modern No. 20"/>
            </a:endParaRPr>
          </a:p>
          <a:p>
            <a:pPr lvl="0">
              <a:defRPr/>
            </a:pPr>
            <a:r>
              <a:rPr lang="ko-KR" altLang="en-US" sz="2200" dirty="0">
                <a:latin typeface="Modern No. 20"/>
              </a:rPr>
              <a:t>저렴한 측정비용</a:t>
            </a:r>
          </a:p>
          <a:p>
            <a:pPr marL="0" indent="0">
              <a:buNone/>
              <a:defRPr/>
            </a:pPr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DB141-F869-967B-BB12-255578932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Foodsense</a:t>
            </a:r>
            <a:r>
              <a:rPr lang="ko-KR" altLang="en-US" dirty="0"/>
              <a:t> </a:t>
            </a:r>
            <a:r>
              <a:rPr lang="en-US" altLang="ko-KR" dirty="0"/>
              <a:t>Specification</a:t>
            </a:r>
            <a:r>
              <a:rPr lang="ko-KR" altLang="en-US" dirty="0"/>
              <a:t> </a:t>
            </a:r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3FAB5401-C7EE-BE3E-29E2-9C912E2F0558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51520" y="2492896"/>
            <a:ext cx="877469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2605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3C8A4BAC-0753-CD62-6094-DB7F7CE45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전기화학방법</a:t>
            </a:r>
            <a:r>
              <a:rPr lang="en-US" altLang="ko-KR" dirty="0"/>
              <a:t>: </a:t>
            </a:r>
            <a:r>
              <a:rPr lang="ko-KR" altLang="en-US" dirty="0"/>
              <a:t>순환 전압전류법 </a:t>
            </a:r>
          </a:p>
        </p:txBody>
      </p:sp>
      <p:sp>
        <p:nvSpPr>
          <p:cNvPr id="9" name="텍스트 개체 틀 8">
            <a:extLst>
              <a:ext uri="{FF2B5EF4-FFF2-40B4-BE49-F238E27FC236}">
                <a16:creationId xmlns:a16="http://schemas.microsoft.com/office/drawing/2014/main" id="{257A1E1C-CD2B-5EB6-2785-535AC44CAC88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866440" y="2489200"/>
            <a:ext cx="2313432" cy="3546330"/>
          </a:xfrm>
        </p:spPr>
        <p:txBody>
          <a:bodyPr>
            <a:normAutofit lnSpcReduction="10000"/>
          </a:bodyPr>
          <a:lstStyle/>
          <a:p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순환 전압전류법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(cyclic voltammetry, CV)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은 전위차법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전기량법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전류법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 등과 같은 전기 화학 기술 중 하나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.</a:t>
            </a:r>
          </a:p>
          <a:p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관심 있는 반응이 일어나는 작업 전극에 기 준 전극 대비하여 전위를 일정 속도로 주사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(scan)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하면서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이에 따른 전류를 측정하여 순환 전압전류곡선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(cyclic voltammogram)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을 얻는다</a:t>
            </a:r>
            <a:endParaRPr lang="ko-KR" altLang="en-US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6DDBBF7-A5FA-683B-EBD3-8E829F5B5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2489200"/>
            <a:ext cx="2592288" cy="3546330"/>
          </a:xfrm>
          <a:prstGeom prst="rect">
            <a:avLst/>
          </a:prstGeom>
        </p:spPr>
      </p:pic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6A329BB0-5483-6D01-CA14-A1D7009F6C2D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5960935" y="2489200"/>
            <a:ext cx="2316625" cy="3546330"/>
          </a:xfrm>
        </p:spPr>
        <p:txBody>
          <a:bodyPr>
            <a:normAutofit/>
          </a:bodyPr>
          <a:lstStyle/>
          <a:p>
            <a:r>
              <a:rPr lang="ko-KR" altLang="en-US" sz="1400" dirty="0"/>
              <a:t>순환 </a:t>
            </a:r>
            <a:r>
              <a:rPr lang="ko-KR" altLang="en-US" sz="1400" dirty="0" err="1"/>
              <a:t>전압전</a:t>
            </a:r>
            <a:r>
              <a:rPr lang="ko-KR" altLang="en-US" sz="1400" dirty="0"/>
              <a:t> </a:t>
            </a:r>
            <a:r>
              <a:rPr lang="ko-KR" altLang="en-US" sz="1400" dirty="0" err="1"/>
              <a:t>류법은</a:t>
            </a:r>
            <a:r>
              <a:rPr lang="ko-KR" altLang="en-US" sz="1400" dirty="0"/>
              <a:t> 전위 주사를 한 방향으로 진행하였다가 끝 지점에서 반대 방향으로 전위 주사를 진행하여 초기 전위로 돌아오는 방법이다</a:t>
            </a:r>
            <a:r>
              <a:rPr lang="en-US" altLang="ko-KR" sz="1400" dirty="0"/>
              <a:t>. </a:t>
            </a:r>
            <a:r>
              <a:rPr lang="ko-KR" altLang="en-US" sz="1400" dirty="0"/>
              <a:t>필요에 따라 전위 주사를 여러 번 반복 진행할 수도 있다</a:t>
            </a:r>
            <a:r>
              <a:rPr lang="en-US" altLang="ko-KR" sz="1400" dirty="0"/>
              <a:t>. </a:t>
            </a:r>
            <a:r>
              <a:rPr lang="ko-KR" altLang="en-US" sz="1400" dirty="0"/>
              <a:t>순환 전압전류법 을 통해서는 전해질에 존재하는 전기 활성</a:t>
            </a:r>
            <a:r>
              <a:rPr lang="en-US" altLang="ko-KR" sz="1400" dirty="0"/>
              <a:t>(electro-active) </a:t>
            </a:r>
            <a:r>
              <a:rPr lang="ko-KR" altLang="en-US" sz="1400" dirty="0"/>
              <a:t>화학종의 전위에 따른 산화 및 환원 반응을 확인할 수 있을 뿐만 아니라 그 가역성에 대해서도 평가할 수 있다</a:t>
            </a:r>
            <a:r>
              <a:rPr lang="en-US" altLang="ko-KR" sz="1400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4005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F75A17C-5402-4691-7666-0C01B345DE03}"/>
              </a:ext>
            </a:extLst>
          </p:cNvPr>
          <p:cNvSpPr txBox="1"/>
          <p:nvPr/>
        </p:nvSpPr>
        <p:spPr>
          <a:xfrm>
            <a:off x="539552" y="1124744"/>
            <a:ext cx="54726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8965" algn="just"/>
            <a:r>
              <a:rPr lang="ko-KR" altLang="ko-KR" sz="2400" b="1" kern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전기</a:t>
            </a:r>
            <a:r>
              <a:rPr lang="ko-KR" altLang="ko-KR" sz="2400" b="1" kern="0" spc="-8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r>
              <a:rPr lang="ko-KR" altLang="ko-KR" sz="2400" b="1" kern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활성</a:t>
            </a:r>
            <a:r>
              <a:rPr lang="ko-KR" altLang="ko-KR" sz="2400" b="1" kern="0" spc="-8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r>
              <a:rPr lang="ko-KR" altLang="ko-KR" sz="2400" b="1" kern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화학종의</a:t>
            </a:r>
            <a:r>
              <a:rPr lang="ko-KR" altLang="ko-KR" sz="2400" b="1" kern="0" spc="-8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r>
              <a:rPr lang="ko-KR" altLang="ko-KR" sz="2400" b="1" kern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가역성</a:t>
            </a:r>
            <a:r>
              <a:rPr lang="ko-KR" altLang="ko-KR" sz="2400" b="1" kern="0" spc="-8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r>
              <a:rPr lang="ko-KR" altLang="ko-KR" sz="2400" b="1" kern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해석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DA07BCE-89A5-AE6F-5DFA-DE275B9EF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049" y="2204864"/>
            <a:ext cx="7997901" cy="452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671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DD2F93-F11A-FC50-BD1F-75815A7CE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14EB7E-B120-735E-EE26-B0A6A8AB5392}"/>
              </a:ext>
            </a:extLst>
          </p:cNvPr>
          <p:cNvSpPr txBox="1"/>
          <p:nvPr/>
        </p:nvSpPr>
        <p:spPr>
          <a:xfrm>
            <a:off x="395536" y="2227237"/>
            <a:ext cx="4572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이 식을 바탕으로 작업 전극의 전위가    </a:t>
            </a:r>
            <a:r>
              <a:rPr lang="ko-KR" altLang="en-US" sz="1600" dirty="0" err="1"/>
              <a:t>에</a:t>
            </a:r>
            <a:r>
              <a:rPr lang="ko-KR" altLang="en-US" sz="1600" dirty="0"/>
              <a:t> 비해 충분히 양</a:t>
            </a:r>
            <a:r>
              <a:rPr lang="en-US" altLang="ko-KR" sz="1600" dirty="0"/>
              <a:t>(+)</a:t>
            </a:r>
            <a:r>
              <a:rPr lang="ko-KR" altLang="en-US" sz="1600" dirty="0"/>
              <a:t>의 값을 가지면 산화 반응이 우세하여 전극 표면 근처에 가 많아지고</a:t>
            </a:r>
            <a:r>
              <a:rPr lang="en-US" altLang="ko-KR" sz="1600" dirty="0"/>
              <a:t>, </a:t>
            </a:r>
            <a:r>
              <a:rPr lang="ko-KR" altLang="en-US" sz="1600" dirty="0"/>
              <a:t>전위를 반대 방향으로 주사하여 음</a:t>
            </a:r>
            <a:r>
              <a:rPr lang="en-US" altLang="ko-KR" sz="1600" dirty="0"/>
              <a:t>(-)</a:t>
            </a:r>
            <a:r>
              <a:rPr lang="ko-KR" altLang="en-US" sz="1600" dirty="0"/>
              <a:t>의 값을 가지면 환원 반응이 우 </a:t>
            </a:r>
            <a:r>
              <a:rPr lang="ko-KR" altLang="en-US" sz="1600" dirty="0" err="1"/>
              <a:t>세하여</a:t>
            </a:r>
            <a:r>
              <a:rPr lang="ko-KR" altLang="en-US" sz="1600" dirty="0"/>
              <a:t> 반대로 이 </a:t>
            </a:r>
            <a:r>
              <a:rPr lang="ko-KR" altLang="en-US" sz="1600" dirty="0" err="1"/>
              <a:t>많아짐을</a:t>
            </a:r>
            <a:r>
              <a:rPr lang="ko-KR" altLang="en-US" sz="1600" dirty="0"/>
              <a:t> 알 수 있다</a:t>
            </a:r>
            <a:r>
              <a:rPr lang="en-US" altLang="ko-KR" sz="1600" dirty="0"/>
              <a:t>. </a:t>
            </a:r>
            <a:r>
              <a:rPr lang="ko-KR" altLang="en-US" sz="1600" dirty="0"/>
              <a:t>그 결과 아래와 같은 순환 전압전류곡선을 얻을 수 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200A3C0-891D-DF84-BBE4-6AA248D45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924944"/>
            <a:ext cx="2859272" cy="18899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19CE66-1330-B2A1-E80E-3AED3ABF443E}"/>
              </a:ext>
            </a:extLst>
          </p:cNvPr>
          <p:cNvSpPr txBox="1"/>
          <p:nvPr/>
        </p:nvSpPr>
        <p:spPr>
          <a:xfrm>
            <a:off x="467544" y="4990236"/>
            <a:ext cx="82089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가역적인 전기 활성 화학종에 대해서는 순환 전압전류곡선으로부터 두 가지 특징을 확인할 수 있다</a:t>
            </a:r>
            <a:r>
              <a:rPr lang="en-US" altLang="ko-KR" sz="1600" dirty="0"/>
              <a:t>. </a:t>
            </a:r>
            <a:r>
              <a:rPr lang="ko-KR" altLang="en-US" sz="1600" dirty="0"/>
              <a:t>먼저 산화 피크 전압</a:t>
            </a:r>
            <a:r>
              <a:rPr lang="en-US" altLang="ko-KR" sz="1600" dirty="0"/>
              <a:t>(   )</a:t>
            </a:r>
            <a:r>
              <a:rPr lang="ko-KR" altLang="en-US" sz="1600" dirty="0"/>
              <a:t>와 환원 피크 전압</a:t>
            </a:r>
            <a:r>
              <a:rPr lang="en-US" altLang="ko-KR" sz="1600" dirty="0"/>
              <a:t>(  )</a:t>
            </a:r>
            <a:r>
              <a:rPr lang="ko-KR" altLang="en-US" sz="1600" dirty="0"/>
              <a:t>는 다음과 같이 나타난다</a:t>
            </a:r>
            <a:r>
              <a:rPr lang="en-US" altLang="ko-KR" sz="1600" dirty="0"/>
              <a:t>.</a:t>
            </a:r>
          </a:p>
          <a:p>
            <a:r>
              <a:rPr lang="ko-KR" altLang="en-US" sz="1600" dirty="0"/>
              <a:t>그리고 가역적이므로 산화 피크 전류</a:t>
            </a:r>
            <a:r>
              <a:rPr lang="en-US" altLang="ko-KR" sz="1600" dirty="0"/>
              <a:t>(	)</a:t>
            </a:r>
            <a:r>
              <a:rPr lang="ko-KR" altLang="en-US" sz="1600" dirty="0"/>
              <a:t>와 환원 피크 전류</a:t>
            </a:r>
            <a:r>
              <a:rPr lang="en-US" altLang="ko-KR" sz="1600" dirty="0"/>
              <a:t>(	)</a:t>
            </a:r>
            <a:r>
              <a:rPr lang="ko-KR" altLang="en-US" sz="1600" dirty="0"/>
              <a:t>의 크기는 같다</a:t>
            </a:r>
            <a:r>
              <a:rPr lang="en-US" altLang="ko-KR" sz="1600" dirty="0"/>
              <a:t>.</a:t>
            </a:r>
          </a:p>
          <a:p>
            <a:r>
              <a:rPr lang="ko-KR" altLang="en-US" sz="1600" dirty="0"/>
              <a:t>이를 바탕으로 반파 전위</a:t>
            </a:r>
            <a:r>
              <a:rPr lang="en-US" altLang="ko-KR" sz="1600" dirty="0"/>
              <a:t>(	, half-wave potential)</a:t>
            </a:r>
            <a:r>
              <a:rPr lang="ko-KR" altLang="en-US" sz="1600" dirty="0"/>
              <a:t>는 다음과 같이 계산할 수 있다</a:t>
            </a:r>
            <a:r>
              <a:rPr lang="en-US" altLang="ko-KR" sz="1600" dirty="0"/>
              <a:t>.</a:t>
            </a:r>
          </a:p>
          <a:p>
            <a:r>
              <a:rPr lang="ko-KR" altLang="en-US" sz="1600" dirty="0"/>
              <a:t>전기 활성 화학종이 </a:t>
            </a:r>
            <a:r>
              <a:rPr lang="ko-KR" altLang="en-US" sz="1600" dirty="0" err="1"/>
              <a:t>비가역적일수록</a:t>
            </a:r>
            <a:r>
              <a:rPr lang="ko-KR" altLang="en-US" sz="1600" dirty="0"/>
              <a:t>	값은	보다 증가하며</a:t>
            </a:r>
            <a:r>
              <a:rPr lang="en-US" altLang="ko-KR" sz="1600" dirty="0"/>
              <a:t>, </a:t>
            </a:r>
            <a:r>
              <a:rPr lang="ko-KR" altLang="en-US" sz="1600" dirty="0"/>
              <a:t>산화 피크 전류와 환원 피크 전류의 크기도 달라진다</a:t>
            </a:r>
            <a:r>
              <a:rPr lang="en-US" altLang="ko-KR" sz="1600" dirty="0"/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00611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>
            <a:extLst>
              <a:ext uri="{FF2B5EF4-FFF2-40B4-BE49-F238E27FC236}">
                <a16:creationId xmlns:a16="http://schemas.microsoft.com/office/drawing/2014/main" id="{1D96F632-FC38-726C-A4EF-217F6CA89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확산 계수의 계산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B8F45B-64E1-387D-F349-D40486447CC5}"/>
              </a:ext>
            </a:extLst>
          </p:cNvPr>
          <p:cNvSpPr txBox="1"/>
          <p:nvPr/>
        </p:nvSpPr>
        <p:spPr>
          <a:xfrm>
            <a:off x="503548" y="2276872"/>
            <a:ext cx="813690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순환 전압전류법으로부터 가역적인 반응에 대한 산화 또는 환원 피크 전류</a:t>
            </a:r>
            <a:r>
              <a:rPr lang="en-US" altLang="ko-KR" dirty="0"/>
              <a:t>(   )</a:t>
            </a:r>
            <a:r>
              <a:rPr lang="ko-KR" altLang="en-US" dirty="0"/>
              <a:t>는 </a:t>
            </a:r>
            <a:r>
              <a:rPr lang="en-US" altLang="ko-KR" dirty="0" err="1"/>
              <a:t>Randles-Sevcik</a:t>
            </a:r>
            <a:r>
              <a:rPr lang="en-US" altLang="ko-KR" dirty="0"/>
              <a:t> </a:t>
            </a:r>
            <a:r>
              <a:rPr lang="ko-KR" altLang="en-US" dirty="0"/>
              <a:t>방정 식에 따라	에서 다음과 같이 표현된다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: </a:t>
            </a:r>
            <a:r>
              <a:rPr lang="ko-KR" altLang="en-US" dirty="0"/>
              <a:t>전기 화학 반응식에 참여한 전자의 수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: </a:t>
            </a:r>
            <a:r>
              <a:rPr lang="ko-KR" altLang="en-US" dirty="0"/>
              <a:t>전극의 면적</a:t>
            </a:r>
            <a:r>
              <a:rPr lang="en-US" altLang="ko-KR" dirty="0"/>
              <a:t>(m 2),</a:t>
            </a:r>
          </a:p>
          <a:p>
            <a:r>
              <a:rPr lang="en-US" altLang="ko-KR" dirty="0"/>
              <a:t>: </a:t>
            </a:r>
            <a:r>
              <a:rPr lang="ko-KR" altLang="en-US" dirty="0"/>
              <a:t>전기 활성 화학종의 농도</a:t>
            </a:r>
            <a:r>
              <a:rPr lang="en-US" altLang="ko-KR" dirty="0"/>
              <a:t>(mol/L),</a:t>
            </a:r>
          </a:p>
          <a:p>
            <a:r>
              <a:rPr lang="en-US" altLang="ko-KR" dirty="0"/>
              <a:t>: </a:t>
            </a:r>
            <a:r>
              <a:rPr lang="ko-KR" altLang="en-US" dirty="0"/>
              <a:t>전기 활성 화학종의 확산 계수</a:t>
            </a:r>
            <a:r>
              <a:rPr lang="en-US" altLang="ko-KR" dirty="0"/>
              <a:t>(m 2/s),</a:t>
            </a:r>
          </a:p>
          <a:p>
            <a:r>
              <a:rPr lang="en-US" altLang="ko-KR" dirty="0"/>
              <a:t>: </a:t>
            </a:r>
            <a:r>
              <a:rPr lang="ko-KR" altLang="en-US" dirty="0"/>
              <a:t>주사 속도</a:t>
            </a:r>
            <a:r>
              <a:rPr lang="en-US" altLang="ko-KR" dirty="0"/>
              <a:t>(V/s)</a:t>
            </a:r>
          </a:p>
          <a:p>
            <a:endParaRPr lang="en-US" altLang="ko-KR" dirty="0"/>
          </a:p>
          <a:p>
            <a:r>
              <a:rPr lang="ko-KR" altLang="en-US" dirty="0"/>
              <a:t>위 식으로부터 피크 전류는 전기 활성 화학종의 농도에 비례하며</a:t>
            </a:r>
            <a:r>
              <a:rPr lang="en-US" altLang="ko-KR" dirty="0"/>
              <a:t>, </a:t>
            </a:r>
            <a:r>
              <a:rPr lang="ko-KR" altLang="en-US" dirty="0"/>
              <a:t>주사 속도의 제곱근에 비례하는 것을 확인할 수 있다</a:t>
            </a:r>
            <a:r>
              <a:rPr lang="en-US" altLang="ko-KR" dirty="0"/>
              <a:t>. </a:t>
            </a:r>
            <a:r>
              <a:rPr lang="ko-KR" altLang="en-US" dirty="0"/>
              <a:t>그러므로   대비    의 그래프에서 얻어지는 직선의 </a:t>
            </a:r>
            <a:r>
              <a:rPr lang="ko-KR" altLang="en-US" dirty="0" err="1"/>
              <a:t>기울기로부터</a:t>
            </a:r>
            <a:r>
              <a:rPr lang="ko-KR" altLang="en-US" dirty="0"/>
              <a:t> 전기 활성 화학 종의 확산 계수</a:t>
            </a:r>
            <a:r>
              <a:rPr lang="en-US" altLang="ko-KR" dirty="0"/>
              <a:t>(diffusion coefficient)</a:t>
            </a:r>
            <a:r>
              <a:rPr lang="ko-KR" altLang="en-US" dirty="0"/>
              <a:t>를 구할 수 있다</a:t>
            </a:r>
            <a:r>
              <a:rPr lang="en-US" altLang="ko-KR" dirty="0"/>
              <a:t>. </a:t>
            </a:r>
            <a:r>
              <a:rPr lang="ko-KR" altLang="en-US" dirty="0"/>
              <a:t>만약 전기 활성 화학종이 확산하는 것이 아니라 전극 위에 흡착해 있다면</a:t>
            </a:r>
            <a:r>
              <a:rPr lang="en-US" altLang="ko-KR" dirty="0"/>
              <a:t>, </a:t>
            </a:r>
            <a:r>
              <a:rPr lang="ko-KR" altLang="en-US" dirty="0"/>
              <a:t>피크 전류는 주사 속도의 제곱근이 아닌 주사 속도에 비례한다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898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9852C8-EC34-4622-60FB-B80C70637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5DE7BCD0-F427-0AED-0189-53361018612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0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2696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9852C8-EC34-4622-60FB-B80C70637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5DE7BCD0-F427-0AED-0189-53361018612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0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7748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E2CB59-E40E-481D-6F32-2849970E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94F270-1CE3-3545-2C31-9B7EA92C390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D0E4A64-385C-D740-A65C-7336845CB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958526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1F2767-2413-8908-44A2-B02186F86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5B9A157-5FA6-6668-87F8-8358A95F0DB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98532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BAF030-AD7D-D8CF-315A-0B2E821A2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F76EBC60-3807-9C26-6D47-B093F1E3A86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206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1388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7474D0-9EE2-EC54-FF55-A6A5BF737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E2167B1-B2B9-B823-7BC0-A2486D35F12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2132A26-3C67-E781-6EC9-E01B8FAD9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548681"/>
            <a:ext cx="8309778" cy="558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4909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611C29-9E7F-8788-C724-61F538B38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937F5BC3-15F9-A37B-3884-9FE46EAC832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47530" y="548680"/>
            <a:ext cx="8448939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2118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b="1" u="sng" dirty="0" err="1">
                <a:solidFill>
                  <a:srgbClr val="FF0000"/>
                </a:solidFill>
                <a:latin typeface="Georgia"/>
              </a:rPr>
              <a:t>ChilliPot</a:t>
            </a:r>
            <a:r>
              <a:rPr lang="en-US" altLang="ko-KR" b="1" u="sng" dirty="0">
                <a:solidFill>
                  <a:srgbClr val="FF0000"/>
                </a:solidFill>
                <a:latin typeface="Georgia"/>
              </a:rPr>
              <a:t>-Scoville </a:t>
            </a:r>
            <a:r>
              <a:rPr lang="en-US" altLang="ko-KR" b="1" u="sng" dirty="0">
                <a:latin typeface="Georgia"/>
              </a:rPr>
              <a:t>Meter </a:t>
            </a:r>
            <a:r>
              <a:rPr lang="ko-KR" altLang="en-US" b="1" u="sng" dirty="0">
                <a:latin typeface="Georgia"/>
              </a:rPr>
              <a:t>규격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539552" y="2381459"/>
            <a:ext cx="8238653" cy="468969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ko-KR" altLang="en-US" sz="2800" dirty="0"/>
              <a:t>최저 측정한계 </a:t>
            </a:r>
            <a:r>
              <a:rPr lang="en-US" altLang="ko-KR" sz="2800" dirty="0"/>
              <a:t>:38.5 SHU</a:t>
            </a:r>
          </a:p>
          <a:p>
            <a:pPr lvl="0">
              <a:defRPr/>
            </a:pPr>
            <a:endParaRPr lang="en-US" altLang="ko-KR" sz="2800" dirty="0"/>
          </a:p>
          <a:p>
            <a:pPr lvl="0">
              <a:defRPr/>
            </a:pPr>
            <a:r>
              <a:rPr lang="en-US" altLang="ko-KR" sz="2800" dirty="0"/>
              <a:t>LOQ             :116.8 SHU</a:t>
            </a:r>
          </a:p>
          <a:p>
            <a:pPr lvl="0">
              <a:defRPr/>
            </a:pPr>
            <a:endParaRPr lang="en-US" altLang="ko-KR" sz="2800" dirty="0"/>
          </a:p>
          <a:p>
            <a:pPr lvl="0">
              <a:defRPr/>
            </a:pPr>
            <a:r>
              <a:rPr lang="ko-KR" altLang="en-US" sz="2800" dirty="0"/>
              <a:t>측 정 범 위    </a:t>
            </a:r>
            <a:r>
              <a:rPr lang="en-US" altLang="ko-KR" sz="2800" dirty="0"/>
              <a:t>:</a:t>
            </a:r>
          </a:p>
          <a:p>
            <a:pPr marL="0" lvl="0" indent="0">
              <a:buNone/>
              <a:defRPr/>
            </a:pPr>
            <a:r>
              <a:rPr lang="ko-KR" altLang="en-US" sz="2800" dirty="0"/>
              <a:t>    </a:t>
            </a:r>
            <a:r>
              <a:rPr lang="en-US" altLang="ko-KR" sz="2800" dirty="0"/>
              <a:t>38.5~20,000,000 SHU</a:t>
            </a:r>
          </a:p>
          <a:p>
            <a:pPr marL="0" lvl="0" indent="0">
              <a:buNone/>
              <a:defRPr/>
            </a:pPr>
            <a:endParaRPr lang="ko-KR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012160" y="1772816"/>
            <a:ext cx="251480" cy="3588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932039" y="1772816"/>
            <a:ext cx="3696379" cy="506932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lvl="0">
              <a:defRPr/>
            </a:pPr>
            <a:r>
              <a:rPr lang="en-US" altLang="ko-KR">
                <a:solidFill>
                  <a:srgbClr val="FF0000"/>
                </a:solidFill>
                <a:latin typeface="Segoe UI Black"/>
                <a:ea typeface="Segoe UI Black"/>
              </a:rPr>
              <a:t>ChilliPot(Scoville-meter)</a:t>
            </a:r>
            <a:r>
              <a:rPr lang="ko-KR" altLang="en-US"/>
              <a:t>활용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539552" y="1844824"/>
            <a:ext cx="8238653" cy="4689694"/>
          </a:xfrm>
        </p:spPr>
        <p:txBody>
          <a:bodyPr>
            <a:normAutofit lnSpcReduction="10000"/>
          </a:bodyPr>
          <a:lstStyle/>
          <a:p>
            <a:pPr lvl="0">
              <a:defRPr/>
            </a:pPr>
            <a:endParaRPr lang="en-US" altLang="ko-KR" sz="2800" dirty="0">
              <a:latin typeface="Bodoni MT"/>
            </a:endParaRPr>
          </a:p>
          <a:p>
            <a:pPr lvl="0">
              <a:defRPr/>
            </a:pPr>
            <a:r>
              <a:rPr lang="ko-KR" altLang="en-US" sz="2800" dirty="0">
                <a:latin typeface="Bodoni MT"/>
              </a:rPr>
              <a:t>원료 </a:t>
            </a:r>
            <a:r>
              <a:rPr lang="ko-KR" altLang="en-US" sz="2800" dirty="0" err="1">
                <a:latin typeface="Bodoni MT"/>
              </a:rPr>
              <a:t>반입시</a:t>
            </a:r>
            <a:r>
              <a:rPr lang="ko-KR" altLang="en-US" sz="2800" dirty="0">
                <a:latin typeface="Bodoni MT"/>
              </a:rPr>
              <a:t> 매운맛 정도 품질검사</a:t>
            </a:r>
          </a:p>
          <a:p>
            <a:pPr marL="0" indent="0">
              <a:buNone/>
              <a:defRPr/>
            </a:pPr>
            <a:r>
              <a:rPr lang="en-US" altLang="ko-KR" sz="2800" dirty="0">
                <a:latin typeface="Modern No. 20"/>
              </a:rPr>
              <a:t>    </a:t>
            </a:r>
            <a:r>
              <a:rPr lang="ko-KR" altLang="en-US" sz="2800" dirty="0">
                <a:latin typeface="Modern No. 20"/>
              </a:rPr>
              <a:t>매운맛 정도에 따른 가격책정</a:t>
            </a:r>
            <a:r>
              <a:rPr lang="en-US" altLang="ko-KR" sz="2800" dirty="0">
                <a:latin typeface="Modern No. 20"/>
              </a:rPr>
              <a:t>,</a:t>
            </a:r>
            <a:r>
              <a:rPr lang="ko-KR" altLang="en-US" sz="2800" dirty="0">
                <a:latin typeface="Modern No. 20"/>
              </a:rPr>
              <a:t>구입량 조절</a:t>
            </a:r>
          </a:p>
          <a:p>
            <a:pPr marL="0" indent="0">
              <a:buNone/>
              <a:defRPr/>
            </a:pPr>
            <a:endParaRPr lang="en-US" altLang="ko-KR" sz="1100" dirty="0">
              <a:latin typeface="Modern No. 20"/>
            </a:endParaRPr>
          </a:p>
          <a:p>
            <a:pPr lvl="0">
              <a:defRPr/>
            </a:pPr>
            <a:r>
              <a:rPr lang="ko-KR" altLang="en-US" sz="2800" dirty="0" err="1">
                <a:latin typeface="Modern No. 20"/>
              </a:rPr>
              <a:t>원료배합비율</a:t>
            </a:r>
            <a:r>
              <a:rPr lang="ko-KR" altLang="en-US" sz="2800" dirty="0">
                <a:latin typeface="Modern No. 20"/>
              </a:rPr>
              <a:t> 조정</a:t>
            </a:r>
            <a:r>
              <a:rPr lang="en-US" altLang="ko-KR" sz="2800" dirty="0">
                <a:latin typeface="Modern No. 20"/>
              </a:rPr>
              <a:t>:</a:t>
            </a:r>
            <a:r>
              <a:rPr lang="ko-KR" altLang="en-US" sz="2800" dirty="0">
                <a:latin typeface="Modern No. 20"/>
              </a:rPr>
              <a:t>원가관리</a:t>
            </a:r>
            <a:r>
              <a:rPr lang="en-US" altLang="ko-KR" sz="2800" dirty="0">
                <a:latin typeface="Modern No. 20"/>
              </a:rPr>
              <a:t>,</a:t>
            </a:r>
            <a:r>
              <a:rPr lang="ko-KR" altLang="en-US" sz="2800" dirty="0">
                <a:latin typeface="Modern No. 20"/>
              </a:rPr>
              <a:t>품질</a:t>
            </a:r>
            <a:r>
              <a:rPr lang="en-US" altLang="ko-KR" sz="2800" dirty="0">
                <a:latin typeface="Modern No. 20"/>
              </a:rPr>
              <a:t>(</a:t>
            </a:r>
            <a:r>
              <a:rPr lang="ko-KR" altLang="en-US" sz="2800" dirty="0">
                <a:latin typeface="Modern No. 20"/>
              </a:rPr>
              <a:t>맛</a:t>
            </a:r>
            <a:r>
              <a:rPr lang="en-US" altLang="ko-KR" sz="2800" dirty="0">
                <a:latin typeface="Modern No. 20"/>
              </a:rPr>
              <a:t>)</a:t>
            </a:r>
            <a:r>
              <a:rPr lang="ko-KR" altLang="en-US" sz="2800" dirty="0">
                <a:latin typeface="Modern No. 20"/>
              </a:rPr>
              <a:t>관리</a:t>
            </a:r>
          </a:p>
          <a:p>
            <a:pPr marL="0" indent="0">
              <a:buNone/>
              <a:defRPr/>
            </a:pPr>
            <a:r>
              <a:rPr lang="en-US" altLang="ko-KR" sz="2800" dirty="0">
                <a:latin typeface="Modern No. 20"/>
              </a:rPr>
              <a:t>    </a:t>
            </a:r>
            <a:r>
              <a:rPr lang="ko-KR" altLang="en-US" sz="2800" dirty="0">
                <a:latin typeface="Modern No. 20"/>
              </a:rPr>
              <a:t>매운맛 소</a:t>
            </a:r>
            <a:r>
              <a:rPr lang="en-US" altLang="ko-KR" sz="2800" dirty="0">
                <a:latin typeface="Modern No. 20"/>
              </a:rPr>
              <a:t>-</a:t>
            </a:r>
            <a:r>
              <a:rPr lang="ko-KR" altLang="en-US" sz="2800" dirty="0" err="1">
                <a:latin typeface="Modern No. 20"/>
              </a:rPr>
              <a:t>쓰</a:t>
            </a:r>
            <a:r>
              <a:rPr lang="ko-KR" altLang="en-US" sz="2800" dirty="0">
                <a:latin typeface="Modern No. 20"/>
              </a:rPr>
              <a:t> 식품회사</a:t>
            </a:r>
            <a:r>
              <a:rPr lang="en-US" altLang="ko-KR" sz="2800" dirty="0">
                <a:latin typeface="Modern No. 20"/>
              </a:rPr>
              <a:t>,</a:t>
            </a:r>
            <a:r>
              <a:rPr lang="ko-KR" altLang="en-US" sz="2800" dirty="0">
                <a:latin typeface="Modern No. 20"/>
              </a:rPr>
              <a:t>요리주방</a:t>
            </a:r>
            <a:r>
              <a:rPr lang="en-US" altLang="ko-KR" sz="2800" dirty="0">
                <a:latin typeface="Modern No. 20"/>
              </a:rPr>
              <a:t>,</a:t>
            </a:r>
            <a:r>
              <a:rPr lang="ko-KR" altLang="en-US" sz="2800" dirty="0" err="1">
                <a:latin typeface="Modern No. 20"/>
              </a:rPr>
              <a:t>김치회사등</a:t>
            </a:r>
            <a:endParaRPr lang="ko-KR" altLang="en-US" sz="2800" dirty="0">
              <a:latin typeface="Modern No. 20"/>
            </a:endParaRPr>
          </a:p>
          <a:p>
            <a:pPr marL="0" indent="0">
              <a:buNone/>
              <a:defRPr/>
            </a:pPr>
            <a:endParaRPr lang="en-US" altLang="ko-KR" sz="1100" dirty="0">
              <a:latin typeface="Modern No. 20"/>
            </a:endParaRPr>
          </a:p>
          <a:p>
            <a:pPr lvl="0">
              <a:defRPr/>
            </a:pPr>
            <a:r>
              <a:rPr lang="ko-KR" altLang="en-US" sz="2800" dirty="0">
                <a:latin typeface="Modern No. 20"/>
              </a:rPr>
              <a:t>완성품</a:t>
            </a:r>
            <a:r>
              <a:rPr lang="en-US" altLang="ko-KR" sz="2800" dirty="0">
                <a:latin typeface="Modern No. 20"/>
              </a:rPr>
              <a:t>,</a:t>
            </a:r>
            <a:r>
              <a:rPr lang="ko-KR" altLang="en-US" sz="2800" dirty="0">
                <a:latin typeface="Modern No. 20"/>
              </a:rPr>
              <a:t>출하제품</a:t>
            </a:r>
            <a:r>
              <a:rPr lang="en-US" altLang="ko-KR" sz="2800" dirty="0">
                <a:latin typeface="Modern No. 20"/>
              </a:rPr>
              <a:t>:</a:t>
            </a:r>
            <a:r>
              <a:rPr lang="ko-KR" altLang="en-US" sz="2800" dirty="0">
                <a:latin typeface="Modern No. 20"/>
              </a:rPr>
              <a:t>품목관리</a:t>
            </a:r>
          </a:p>
          <a:p>
            <a:pPr lvl="0">
              <a:defRPr/>
            </a:pPr>
            <a:endParaRPr lang="en-US" altLang="ko-KR" sz="1100" dirty="0">
              <a:latin typeface="Modern No. 20"/>
            </a:endParaRPr>
          </a:p>
          <a:p>
            <a:pPr lvl="0">
              <a:defRPr/>
            </a:pPr>
            <a:r>
              <a:rPr lang="ko-KR" altLang="en-US" sz="2800" dirty="0" err="1">
                <a:latin typeface="Modern No. 20"/>
              </a:rPr>
              <a:t>마케팅등</a:t>
            </a:r>
            <a:r>
              <a:rPr lang="ko-KR" altLang="en-US" sz="2800" dirty="0">
                <a:latin typeface="Modern No. 20"/>
              </a:rPr>
              <a:t> 고객관리에 활용</a:t>
            </a:r>
            <a:r>
              <a:rPr lang="en-US" altLang="ko-KR" sz="2800" dirty="0">
                <a:latin typeface="Modern No. 20"/>
              </a:rPr>
              <a:t>:</a:t>
            </a:r>
            <a:r>
              <a:rPr lang="ko-KR" altLang="en-US" sz="2800" dirty="0">
                <a:latin typeface="Modern No. 20"/>
              </a:rPr>
              <a:t>매운맛 소비자 알림</a:t>
            </a:r>
          </a:p>
          <a:p>
            <a:pPr marL="0" indent="0">
              <a:buNone/>
              <a:defRPr/>
            </a:pPr>
            <a:endParaRPr lang="ko-KR" altLang="en-US" dirty="0">
              <a:latin typeface="Modern No. 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이온(회의실)">
  <a:themeElements>
    <a:clrScheme name="이온(회의실)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이온(회의실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이온(회의실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782</Words>
  <Application>Microsoft Office PowerPoint</Application>
  <PresentationFormat>화면 슬라이드 쇼(4:3)</PresentationFormat>
  <Paragraphs>105</Paragraphs>
  <Slides>22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7" baseType="lpstr">
      <vt:lpstr>나눔고딕 ExtraBold</vt:lpstr>
      <vt:lpstr>맑은 고딕</vt:lpstr>
      <vt:lpstr>함초롬바탕</vt:lpstr>
      <vt:lpstr>휴먼엑스포</vt:lpstr>
      <vt:lpstr>Arial</vt:lpstr>
      <vt:lpstr>Arial Black</vt:lpstr>
      <vt:lpstr>Bodoni MT</vt:lpstr>
      <vt:lpstr>Century Gothic</vt:lpstr>
      <vt:lpstr>Franklin Gothic Demi Cond</vt:lpstr>
      <vt:lpstr>Garamond</vt:lpstr>
      <vt:lpstr>Georgia</vt:lpstr>
      <vt:lpstr>Modern No. 20</vt:lpstr>
      <vt:lpstr>Segoe UI Black</vt:lpstr>
      <vt:lpstr>Wingdings 3</vt:lpstr>
      <vt:lpstr>이온(회의실)</vt:lpstr>
      <vt:lpstr>PowerPoint 프레젠테이션</vt:lpstr>
      <vt:lpstr>FoodSense(Chilli Sensor)</vt:lpstr>
      <vt:lpstr>농산물품질관리법 품질표시 매운맛구분</vt:lpstr>
      <vt:lpstr>매운정도 표시 방법</vt:lpstr>
      <vt:lpstr>고추매운맛 Capsaicine류 측정 방법 </vt:lpstr>
      <vt:lpstr>순환전압전류법의 매운맛 측정:Foodsense</vt:lpstr>
      <vt:lpstr>다재 다능한 (Multi) FoodSense</vt:lpstr>
      <vt:lpstr>FoodSense(Scoville Meter)의 특징</vt:lpstr>
      <vt:lpstr>Foodsense Specification </vt:lpstr>
      <vt:lpstr>전기화학방법: 순환 전압전류법 </vt:lpstr>
      <vt:lpstr>PowerPoint 프레젠테이션</vt:lpstr>
      <vt:lpstr>PowerPoint 프레젠테이션</vt:lpstr>
      <vt:lpstr>확산 계수의 계산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ChilliPot-Scoville Meter 규격</vt:lpstr>
      <vt:lpstr>ChilliPot(Scoville-meter)활용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cntinter@hanmail.net</cp:lastModifiedBy>
  <cp:revision>60</cp:revision>
  <dcterms:created xsi:type="dcterms:W3CDTF">2021-04-27T02:01:30Z</dcterms:created>
  <dcterms:modified xsi:type="dcterms:W3CDTF">2024-07-18T07:49:43Z</dcterms:modified>
  <cp:version/>
</cp:coreProperties>
</file>